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72" r:id="rId6"/>
    <p:sldId id="278" r:id="rId7"/>
    <p:sldId id="262" r:id="rId8"/>
    <p:sldId id="265" r:id="rId9"/>
    <p:sldId id="266" r:id="rId10"/>
    <p:sldId id="267" r:id="rId11"/>
    <p:sldId id="277" r:id="rId12"/>
    <p:sldId id="263" r:id="rId13"/>
    <p:sldId id="261" r:id="rId14"/>
    <p:sldId id="279" r:id="rId15"/>
    <p:sldId id="281" r:id="rId16"/>
    <p:sldId id="282" r:id="rId17"/>
    <p:sldId id="280" r:id="rId18"/>
    <p:sldId id="283" r:id="rId19"/>
    <p:sldId id="271" r:id="rId20"/>
    <p:sldId id="268" r:id="rId21"/>
    <p:sldId id="270" r:id="rId22"/>
    <p:sldId id="285" r:id="rId23"/>
    <p:sldId id="286" r:id="rId24"/>
    <p:sldId id="260" r:id="rId25"/>
    <p:sldId id="284" r:id="rId26"/>
    <p:sldId id="273" r:id="rId27"/>
    <p:sldId id="275" r:id="rId28"/>
    <p:sldId id="288" r:id="rId29"/>
    <p:sldId id="289" r:id="rId30"/>
    <p:sldId id="274" r:id="rId31"/>
    <p:sldId id="276" r:id="rId32"/>
    <p:sldId id="28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2" r:id="rId44"/>
    <p:sldId id="303" r:id="rId45"/>
    <p:sldId id="299" r:id="rId46"/>
    <p:sldId id="301" r:id="rId47"/>
    <p:sldId id="304" r:id="rId48"/>
    <p:sldId id="305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F73D2-405C-4E72-977D-92F970B8A601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5073A-1394-443B-ABC4-ACED324453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33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Transaction Speed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Cost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Required 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Consensus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Security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Scalability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Customization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5073A-1394-443B-ABC4-ACED324453E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168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68EC3E-4831-5479-3114-2A9E80A25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77917F9-B1AA-CC67-5E9A-C6FAA13A2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D7E2FA-2663-4FA5-46FB-8A29EF3A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087711-7EDA-1EC5-859B-7A94168C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D6D8FE-1EA6-9225-6705-D7E2A2DB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023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E440F6-E56C-D991-8719-21D3A05B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C65D04A-44C9-8DE2-B3C4-A13FD2354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8A50A0-3BD6-EB0B-EF18-A4655E4D2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E1E22E-4BC1-35C4-ED64-700A6B72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13382B-A15A-AC36-8248-B3386595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503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B256186-84A7-67AA-3982-D0A901D43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40E30B5-7BE7-BF61-72D6-6D4843206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4E6975-6F66-E649-32ED-C2FB8C8C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DA94EC-3613-3C00-B6D8-BFC838D0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2A624FF-A814-4B95-9629-8EA8F405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38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4B8AC-E049-7129-CE6C-39EE59A2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733574-0B22-7D13-3C23-E08C3C56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8D077A-43CE-8DCC-BEB4-BFFC7E46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6036D17-64D2-BC8E-1949-EEBA0BD8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FC5AFC-9887-B78C-A7F0-3C166440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1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BB9460-57D0-E4A8-1489-A90FE5A0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F0C9BE-46F4-F4F0-4D44-C31FFE8EE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CC2ECB-01B1-0700-9543-2F619B9D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D233B1-03FC-3665-A905-F74317E7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1CAF1DE-D45D-B4DC-CA21-5A62DE0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35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6CF294-A078-9F53-D31D-7A6C3291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11D194-2FD6-C6AE-569B-6308C606D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F1BE70E-43A0-AEC8-175F-74F494EA1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511210-E4A6-AB8E-763F-ED4BD1AD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88E9940-8263-6EA6-CAFC-9AF6ED9B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546F7AB-1C8B-FB7F-2346-4502D682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414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E7FFEC-5EE5-EA6D-9063-6B810F77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108635C-76CB-A143-EABB-3CD4FD7F3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88A7CD-D67D-2278-11D0-BBE4ED120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F01D8E6-5362-4BF4-BF04-F368BADE9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A0C808E-7BF8-2838-4483-E48F33EE4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8736EE4-B3D4-9785-63BD-AE73928B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1EE13BB-8733-253C-0CF8-8C116746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BC4C56-BEAC-260C-3CF2-C606F96D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70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172315-ED6D-C17A-78A6-028EA6A2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26DC250-C476-9C78-3897-747FE58D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B18DC76-4D19-3F54-E449-C89F6A75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3955CB4-CAC9-5824-432A-918FD4F9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23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32E06ED-3FB8-FEB0-3A0A-8C46497D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EC95D1-BCD9-F365-1D9E-2428DE05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0B4DD4-8E02-2CF5-9DED-52C6F2F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953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9B6E84-2630-44BF-DD78-F37EA4CE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4622DD-68DE-AA3E-38DE-F8E8571DB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2F0E21A-9B28-77A2-D517-3451C44C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B9181B-50E0-39C3-463F-D10DB730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2C901B-7035-AFEA-AB53-B74E8EDF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3FA7AC4-82FF-004F-1201-5AF2D5B4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197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E84417-6920-8A8C-C2F7-D486BAF1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27EEA00-0CD6-1092-5B2A-54118996B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7BA65FD-6B73-CFCC-4A02-C4470FA03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C0330E-C349-C995-6FE1-604DF150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0B399F2-EA1C-3643-6752-F6FB5BD6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DF691D-3B1B-30FD-0C55-A62E6133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846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71ABCEB-C29E-1258-96FF-78DECD8A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E1E918-1B28-B602-BD18-742D03D04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D24756-4090-5237-C6EA-EF01F320C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ED006-C1E3-484B-96C5-F833C6863372}" type="datetimeFigureOut">
              <a:rPr lang="hu-HU" smtClean="0"/>
              <a:t>2024. 05. 12.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BFFC795-9A1E-88AB-C80B-CD2AA9DC8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6B5A358-0269-99DA-78AB-CDAAAF87E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00629-86A4-470B-815F-F0F51BBCCD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492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E0E7BB-284B-E19E-A52A-16289D7CD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Blokklánc alapú alkalmazások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8BB7A6C-F203-E6A2-6C13-F851E6456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296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F6121D-0376-EC8D-FB8F-EC2CE3B1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BC71A5A5-421F-8FCD-6C85-195C63C68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495425"/>
            <a:ext cx="6191250" cy="3867150"/>
          </a:xfrm>
        </p:spPr>
      </p:pic>
    </p:spTree>
    <p:extLst>
      <p:ext uri="{BB962C8B-B14F-4D97-AF65-F5344CB8AC3E}">
        <p14:creationId xmlns:p14="http://schemas.microsoft.com/office/powerpoint/2010/main" val="81339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1C163D-D220-B348-A0DA-90283EB8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ED3955-CA6F-F75C-796C-4A3A17E55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261A73-C499-F5D9-D75B-85E80658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50"/>
            <a:ext cx="12192000" cy="59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FD3DEB-8D55-16EA-73BF-15FA5A7E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Tartalom helye 4" descr="A képen szöveg, poszter, Grafikus tervezés, képernyőkép látható&#10;&#10;Automatikusan generált leírás">
            <a:extLst>
              <a:ext uri="{FF2B5EF4-FFF2-40B4-BE49-F238E27FC236}">
                <a16:creationId xmlns:a16="http://schemas.microsoft.com/office/drawing/2014/main" id="{91E97946-C98F-519D-D045-A2B66CFC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2994469" cy="4351338"/>
          </a:xfrm>
        </p:spPr>
      </p:pic>
      <p:pic>
        <p:nvPicPr>
          <p:cNvPr id="7" name="Kép 6" descr="A képen fedett pályás látható&#10;&#10;Automatikusan generált leírás közepes megbízhatósággal">
            <a:extLst>
              <a:ext uri="{FF2B5EF4-FFF2-40B4-BE49-F238E27FC236}">
                <a16:creationId xmlns:a16="http://schemas.microsoft.com/office/drawing/2014/main" id="{FB61B2C6-FFF3-7183-FAFA-F2BD40DF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26" y="3429000"/>
            <a:ext cx="3436648" cy="3436648"/>
          </a:xfrm>
          <a:prstGeom prst="rect">
            <a:avLst/>
          </a:prstGeom>
        </p:spPr>
      </p:pic>
      <p:pic>
        <p:nvPicPr>
          <p:cNvPr id="9" name="Kép 8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B13A3023-7980-F6FE-2C9F-04A2F1586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588"/>
            <a:ext cx="5927043" cy="39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4EBEBD-0AF2-649B-4AC0-8894F417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dApp</a:t>
            </a:r>
            <a:r>
              <a:rPr lang="hu-HU" dirty="0"/>
              <a:t> fejlesztés elemei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D2A311-EA24-6DDB-DEE6-6BF7C0F9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Blokklánc protokoll </a:t>
            </a:r>
            <a:r>
              <a:rPr lang="hu-HU" dirty="0">
                <a:sym typeface="Wingdings" panose="05000000000000000000" pitchFamily="2" charset="2"/>
              </a:rPr>
              <a:t> miért?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err="1"/>
              <a:t>SmartContract</a:t>
            </a:r>
            <a:r>
              <a:rPr lang="hu-HU" dirty="0"/>
              <a:t> - </a:t>
            </a:r>
            <a:r>
              <a:rPr lang="hu-HU" dirty="0" err="1"/>
              <a:t>On-chain</a:t>
            </a:r>
            <a:r>
              <a:rPr lang="hu-HU" dirty="0"/>
              <a:t> program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Backend – </a:t>
            </a:r>
            <a:r>
              <a:rPr lang="hu-HU" dirty="0" err="1"/>
              <a:t>Off-chain</a:t>
            </a:r>
            <a:r>
              <a:rPr lang="hu-HU" dirty="0"/>
              <a:t> program </a:t>
            </a:r>
            <a:r>
              <a:rPr lang="hu-HU" dirty="0">
                <a:sym typeface="Wingdings" panose="05000000000000000000" pitchFamily="2" charset="2"/>
              </a:rPr>
              <a:t> miért?</a:t>
            </a:r>
            <a:endParaRPr lang="hu-HU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Frontend</a:t>
            </a:r>
          </a:p>
          <a:p>
            <a:pPr marL="514350" indent="-514350">
              <a:buFont typeface="+mj-lt"/>
              <a:buAutoNum type="arabicPeriod"/>
            </a:pPr>
            <a:endParaRPr lang="hu-HU" dirty="0"/>
          </a:p>
          <a:p>
            <a:pPr marL="0" indent="0">
              <a:buNone/>
            </a:pPr>
            <a:r>
              <a:rPr lang="hu-HU" dirty="0"/>
              <a:t>Kérdéses:</a:t>
            </a:r>
          </a:p>
          <a:p>
            <a:r>
              <a:rPr lang="hu-HU" dirty="0"/>
              <a:t>Adat tárolás</a:t>
            </a:r>
          </a:p>
        </p:txBody>
      </p:sp>
    </p:spTree>
    <p:extLst>
      <p:ext uri="{BB962C8B-B14F-4D97-AF65-F5344CB8AC3E}">
        <p14:creationId xmlns:p14="http://schemas.microsoft.com/office/powerpoint/2010/main" val="347343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F54144-FE04-0EEC-3EBB-5EC58C49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képernyőkép, kör, víz, szöveg látható&#10;&#10;Automatikusan generált leírás">
            <a:extLst>
              <a:ext uri="{FF2B5EF4-FFF2-40B4-BE49-F238E27FC236}">
                <a16:creationId xmlns:a16="http://schemas.microsoft.com/office/drawing/2014/main" id="{036C277C-18B7-EC54-72CF-6F1291DCA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7" y="1125315"/>
            <a:ext cx="4351338" cy="4351338"/>
          </a:xfrm>
        </p:spPr>
      </p:pic>
      <p:pic>
        <p:nvPicPr>
          <p:cNvPr id="9" name="Kép 8" descr="A képen szöveg, képernyőkép, kék, embléma látható&#10;&#10;Automatikusan generált leírás">
            <a:extLst>
              <a:ext uri="{FF2B5EF4-FFF2-40B4-BE49-F238E27FC236}">
                <a16:creationId xmlns:a16="http://schemas.microsoft.com/office/drawing/2014/main" id="{12214420-FDCF-6866-3AEF-4239B878E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3106638"/>
            <a:ext cx="6422136" cy="3759299"/>
          </a:xfrm>
          <a:prstGeom prst="rect">
            <a:avLst/>
          </a:prstGeom>
        </p:spPr>
      </p:pic>
      <p:pic>
        <p:nvPicPr>
          <p:cNvPr id="11" name="Kép 10" descr="A képen fedett pályás, polc látható&#10;&#10;Automatikusan generált leírás">
            <a:extLst>
              <a:ext uri="{FF2B5EF4-FFF2-40B4-BE49-F238E27FC236}">
                <a16:creationId xmlns:a16="http://schemas.microsoft.com/office/drawing/2014/main" id="{F1828DA9-5E71-84D3-BA43-1DEC1E42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0"/>
            <a:ext cx="6450778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DE41A-CF36-F9F8-255C-CA23752A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kör, művészet, festmény, labda látható&#10;&#10;Automatikusan generált leírás">
            <a:extLst>
              <a:ext uri="{FF2B5EF4-FFF2-40B4-BE49-F238E27FC236}">
                <a16:creationId xmlns:a16="http://schemas.microsoft.com/office/drawing/2014/main" id="{C1DCBD40-D7FA-A439-5BD8-C6A0B3223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44" y="222704"/>
            <a:ext cx="6077712" cy="6412592"/>
          </a:xfrm>
        </p:spPr>
      </p:pic>
    </p:spTree>
    <p:extLst>
      <p:ext uri="{BB962C8B-B14F-4D97-AF65-F5344CB8AC3E}">
        <p14:creationId xmlns:p14="http://schemas.microsoft.com/office/powerpoint/2010/main" val="50849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19084B-CE9F-CD0E-04F9-9B2C5F93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Világűr, tér, bolygó, Föld látható&#10;&#10;Automatikusan generált leírás">
            <a:extLst>
              <a:ext uri="{FF2B5EF4-FFF2-40B4-BE49-F238E27FC236}">
                <a16:creationId xmlns:a16="http://schemas.microsoft.com/office/drawing/2014/main" id="{30DE57D1-A857-C683-F439-FBBB683CD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56" y="1341184"/>
            <a:ext cx="6571488" cy="4175632"/>
          </a:xfrm>
        </p:spPr>
      </p:pic>
    </p:spTree>
    <p:extLst>
      <p:ext uri="{BB962C8B-B14F-4D97-AF65-F5344CB8AC3E}">
        <p14:creationId xmlns:p14="http://schemas.microsoft.com/office/powerpoint/2010/main" val="331194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62A85F-3484-4511-6E8E-B4915A2C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gömb, Égitest, bolygó, tér látható&#10;&#10;Automatikusan generált leírás">
            <a:extLst>
              <a:ext uri="{FF2B5EF4-FFF2-40B4-BE49-F238E27FC236}">
                <a16:creationId xmlns:a16="http://schemas.microsoft.com/office/drawing/2014/main" id="{B4D438AC-080E-96C7-A582-741BF4699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59208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B3CD63-3159-A1F4-B6F7-534D789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Láncok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20842D-6062-D8A3-D42B-03E406A69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Ethereum</a:t>
            </a:r>
            <a:endParaRPr lang="hu-HU" dirty="0"/>
          </a:p>
          <a:p>
            <a:r>
              <a:rPr lang="hu-HU" dirty="0"/>
              <a:t>Solana</a:t>
            </a:r>
          </a:p>
          <a:p>
            <a:r>
              <a:rPr lang="hu-HU" dirty="0" err="1"/>
              <a:t>Hyperledger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 descr="A képen Grafika, szimbólum, kör, tervezés látható&#10;&#10;Automatikusan generált leírás">
            <a:extLst>
              <a:ext uri="{FF2B5EF4-FFF2-40B4-BE49-F238E27FC236}">
                <a16:creationId xmlns:a16="http://schemas.microsoft.com/office/drawing/2014/main" id="{65489A33-87B1-76E5-891E-F3699D713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01" y="1160336"/>
            <a:ext cx="1905000" cy="1905000"/>
          </a:xfrm>
          <a:prstGeom prst="rect">
            <a:avLst/>
          </a:prstGeom>
        </p:spPr>
      </p:pic>
      <p:pic>
        <p:nvPicPr>
          <p:cNvPr id="7" name="Kép 6" descr="A képen képernyőkép, Színesség, Grafika, sor látható&#10;&#10;Automatikusan generált leírás">
            <a:extLst>
              <a:ext uri="{FF2B5EF4-FFF2-40B4-BE49-F238E27FC236}">
                <a16:creationId xmlns:a16="http://schemas.microsoft.com/office/drawing/2014/main" id="{3BD1A00C-2E3E-4FF5-29F1-6FF7CAD3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39" y="1160336"/>
            <a:ext cx="1905000" cy="1905000"/>
          </a:xfrm>
          <a:prstGeom prst="rect">
            <a:avLst/>
          </a:prstGeom>
        </p:spPr>
      </p:pic>
      <p:pic>
        <p:nvPicPr>
          <p:cNvPr id="9" name="Kép 8" descr="A képen tervezés látható&#10;&#10;Automatikusan generált leírás közepes megbízhatósággal">
            <a:extLst>
              <a:ext uri="{FF2B5EF4-FFF2-40B4-BE49-F238E27FC236}">
                <a16:creationId xmlns:a16="http://schemas.microsoft.com/office/drawing/2014/main" id="{F67333B4-9A0A-EC7B-A56E-A52FDADC0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38" y="331933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B544F5-61ED-6251-0F30-0DD23D10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Ethereum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031B35-7755-8E06-6D36-57CEC8F7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Egyetlen elfogadott </a:t>
            </a:r>
            <a:r>
              <a:rPr lang="hu-HU" dirty="0" err="1"/>
              <a:t>Ethereum</a:t>
            </a:r>
            <a:r>
              <a:rPr lang="hu-HU" dirty="0"/>
              <a:t>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(EVM)</a:t>
            </a:r>
          </a:p>
          <a:p>
            <a:r>
              <a:rPr lang="hu-HU" dirty="0"/>
              <a:t>Állapotgép, amely aktuális állapotát a hálózat </a:t>
            </a:r>
            <a:r>
              <a:rPr lang="hu-HU" dirty="0" err="1"/>
              <a:t>befojásolja</a:t>
            </a:r>
            <a:endParaRPr lang="hu-HU" dirty="0"/>
          </a:p>
          <a:p>
            <a:r>
              <a:rPr lang="hu-HU" dirty="0"/>
              <a:t>Bármelyik résztvevő kérhet számításigényt</a:t>
            </a:r>
          </a:p>
          <a:p>
            <a:r>
              <a:rPr lang="hu-HU" dirty="0" err="1"/>
              <a:t>PoW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</a:t>
            </a:r>
            <a:r>
              <a:rPr lang="hu-HU" dirty="0" err="1"/>
              <a:t>PoS</a:t>
            </a:r>
            <a:endParaRPr lang="hu-HU" dirty="0"/>
          </a:p>
          <a:p>
            <a:r>
              <a:rPr lang="hu-HU" dirty="0"/>
              <a:t>ETH</a:t>
            </a:r>
          </a:p>
          <a:p>
            <a:r>
              <a:rPr lang="hu-HU" dirty="0" err="1"/>
              <a:t>SmartContract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8721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47EEC-F27C-3397-24B0-6250F402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Blokklánc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FD3C259-B30A-6F9E-7D6C-D3F178AB6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Elosztott és decentralizált főkönyv és adatbázis</a:t>
            </a:r>
          </a:p>
          <a:p>
            <a:r>
              <a:rPr lang="hu-HU" dirty="0"/>
              <a:t>Kriptográfiai primitívek</a:t>
            </a:r>
          </a:p>
          <a:p>
            <a:r>
              <a:rPr lang="hu-HU" dirty="0" err="1"/>
              <a:t>Módosíthatatlanság</a:t>
            </a:r>
            <a:r>
              <a:rPr lang="hu-HU" dirty="0"/>
              <a:t> </a:t>
            </a:r>
          </a:p>
          <a:p>
            <a:r>
              <a:rPr lang="hu-HU" dirty="0"/>
              <a:t>Csökken a harmadik fél szerepe</a:t>
            </a:r>
          </a:p>
          <a:p>
            <a:r>
              <a:rPr lang="hu-HU" dirty="0" err="1"/>
              <a:t>Visszavonhatalanság</a:t>
            </a:r>
            <a:r>
              <a:rPr lang="hu-HU" dirty="0"/>
              <a:t> </a:t>
            </a:r>
          </a:p>
          <a:p>
            <a:r>
              <a:rPr lang="hu-HU" dirty="0"/>
              <a:t>Blokkok</a:t>
            </a:r>
          </a:p>
          <a:p>
            <a:r>
              <a:rPr lang="hu-HU" dirty="0" err="1"/>
              <a:t>Genesis</a:t>
            </a:r>
            <a:r>
              <a:rPr lang="hu-HU" dirty="0"/>
              <a:t> blokk</a:t>
            </a:r>
          </a:p>
          <a:p>
            <a:r>
              <a:rPr lang="hu-HU" dirty="0"/>
              <a:t>P2P</a:t>
            </a:r>
          </a:p>
        </p:txBody>
      </p:sp>
      <p:pic>
        <p:nvPicPr>
          <p:cNvPr id="6" name="Tartalom helye 4" descr="A képen elektronika, képernyőkép, szöveg, Acélkék látható&#10;&#10;Automatikusan generált leírás">
            <a:extLst>
              <a:ext uri="{FF2B5EF4-FFF2-40B4-BE49-F238E27FC236}">
                <a16:creationId xmlns:a16="http://schemas.microsoft.com/office/drawing/2014/main" id="{670AE0C2-1D2B-8706-8A1C-65A96FCC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28" y="2308330"/>
            <a:ext cx="4538472" cy="30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FA6CDF-960E-B8EB-4C90-AD4E8503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Tranzakció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F6D2CB-1E44-5EE9-3BCE-085DB9FB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394960"/>
          </a:xfrm>
        </p:spPr>
        <p:txBody>
          <a:bodyPr>
            <a:normAutofit/>
          </a:bodyPr>
          <a:lstStyle/>
          <a:p>
            <a:r>
              <a:rPr lang="hu-HU" dirty="0"/>
              <a:t>fiók interakciója más fiókokkal vagy programmal </a:t>
            </a:r>
          </a:p>
          <a:p>
            <a:r>
              <a:rPr lang="hu-HU" dirty="0"/>
              <a:t>EVM állapotváltozását idézi elő</a:t>
            </a:r>
          </a:p>
          <a:p>
            <a:r>
              <a:rPr lang="hu-HU" dirty="0"/>
              <a:t>Főbb mező:</a:t>
            </a:r>
          </a:p>
          <a:p>
            <a:pPr lvl="1"/>
            <a:r>
              <a:rPr lang="hu-HU" dirty="0"/>
              <a:t>Honnan</a:t>
            </a:r>
          </a:p>
          <a:p>
            <a:pPr lvl="1"/>
            <a:r>
              <a:rPr lang="hu-HU" dirty="0"/>
              <a:t>Hova</a:t>
            </a:r>
          </a:p>
          <a:p>
            <a:pPr lvl="1"/>
            <a:r>
              <a:rPr lang="hu-HU" dirty="0"/>
              <a:t>Aláírás</a:t>
            </a:r>
          </a:p>
          <a:p>
            <a:pPr lvl="1"/>
            <a:r>
              <a:rPr lang="hu-HU" dirty="0"/>
              <a:t>Bemeneti adat</a:t>
            </a:r>
          </a:p>
          <a:p>
            <a:r>
              <a:rPr lang="hu-HU" dirty="0"/>
              <a:t>Típus:</a:t>
            </a:r>
          </a:p>
          <a:p>
            <a:pPr lvl="1"/>
            <a:r>
              <a:rPr lang="hu-HU" dirty="0"/>
              <a:t>Szabályos</a:t>
            </a:r>
          </a:p>
          <a:p>
            <a:pPr lvl="1"/>
            <a:r>
              <a:rPr lang="hu-HU" dirty="0" err="1"/>
              <a:t>Contract</a:t>
            </a:r>
            <a:r>
              <a:rPr lang="hu-HU" dirty="0"/>
              <a:t> kihelyezés</a:t>
            </a:r>
          </a:p>
          <a:p>
            <a:pPr lvl="1"/>
            <a:r>
              <a:rPr lang="hu-HU" dirty="0"/>
              <a:t>Futtatás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Kép 4" descr="A képen képernyőkép, szöveg, Betűtípus, sor látható&#10;&#10;Automatikusan generált leírás">
            <a:extLst>
              <a:ext uri="{FF2B5EF4-FFF2-40B4-BE49-F238E27FC236}">
                <a16:creationId xmlns:a16="http://schemas.microsoft.com/office/drawing/2014/main" id="{0A4DF349-7124-6B8D-8A30-29559A2D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28" y="4874006"/>
            <a:ext cx="7501128" cy="19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8134C3-9134-AB8D-E2A4-0DF31EA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BB9E96-FE08-AFAF-6BB8-F1A1EB5F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egyén, aki rendelkezik ETH-</a:t>
            </a:r>
            <a:r>
              <a:rPr lang="hu-HU" dirty="0" err="1"/>
              <a:t>val</a:t>
            </a:r>
            <a:endParaRPr lang="hu-HU" dirty="0"/>
          </a:p>
          <a:p>
            <a:r>
              <a:rPr lang="hu-HU" dirty="0"/>
              <a:t>Tárol és küld </a:t>
            </a:r>
          </a:p>
          <a:p>
            <a:r>
              <a:rPr lang="hu-HU" dirty="0"/>
              <a:t>Interakció</a:t>
            </a:r>
          </a:p>
          <a:p>
            <a:r>
              <a:rPr lang="hu-HU" dirty="0" err="1"/>
              <a:t>Contract</a:t>
            </a:r>
            <a:endParaRPr lang="hu-HU" dirty="0"/>
          </a:p>
          <a:p>
            <a:r>
              <a:rPr lang="hu-HU" dirty="0"/>
              <a:t>EOA</a:t>
            </a:r>
          </a:p>
        </p:txBody>
      </p:sp>
      <p:pic>
        <p:nvPicPr>
          <p:cNvPr id="5" name="Tartalom helye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0598E4A-70FC-CA0F-E915-A24DF0DC7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42" y="2651475"/>
            <a:ext cx="8207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8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E1B3B5-B103-A347-A009-9AE04A08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Externally-owned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A28CBF-B1DC-B2A3-A0EE-4B2F9AA0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Ingyen</a:t>
            </a:r>
          </a:p>
          <a:p>
            <a:r>
              <a:rPr lang="hu-HU" dirty="0"/>
              <a:t>Csak ETH transzfer</a:t>
            </a:r>
          </a:p>
          <a:p>
            <a:r>
              <a:rPr lang="hu-HU" dirty="0"/>
              <a:t>Kulcspár</a:t>
            </a:r>
          </a:p>
        </p:txBody>
      </p:sp>
    </p:spTree>
    <p:extLst>
      <p:ext uri="{BB962C8B-B14F-4D97-AF65-F5344CB8AC3E}">
        <p14:creationId xmlns:p14="http://schemas.microsoft.com/office/powerpoint/2010/main" val="402533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E1B3B5-B103-A347-A009-9AE04A08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/>
              <a:t>Contract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A28CBF-B1DC-B2A3-A0EE-4B2F9AA0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Költség</a:t>
            </a:r>
          </a:p>
          <a:p>
            <a:r>
              <a:rPr lang="hu-HU" dirty="0" err="1"/>
              <a:t>Contract</a:t>
            </a:r>
            <a:r>
              <a:rPr lang="hu-HU" dirty="0"/>
              <a:t> létrehozás, ETH küldés</a:t>
            </a:r>
          </a:p>
          <a:p>
            <a:r>
              <a:rPr lang="hu-HU" dirty="0"/>
              <a:t>Kulcspár nincs</a:t>
            </a:r>
          </a:p>
        </p:txBody>
      </p:sp>
    </p:spTree>
    <p:extLst>
      <p:ext uri="{BB962C8B-B14F-4D97-AF65-F5344CB8AC3E}">
        <p14:creationId xmlns:p14="http://schemas.microsoft.com/office/powerpoint/2010/main" val="145856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2835BA-A3DF-A814-6E25-D4B4DFC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SmartContract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0505AB-03FE-F5C5-2067-C2509244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919"/>
          </a:xfrm>
        </p:spPr>
        <p:txBody>
          <a:bodyPr>
            <a:normAutofit/>
          </a:bodyPr>
          <a:lstStyle/>
          <a:p>
            <a:r>
              <a:rPr lang="hu-HU" dirty="0"/>
              <a:t>Nick </a:t>
            </a:r>
            <a:r>
              <a:rPr lang="hu-HU" dirty="0" err="1"/>
              <a:t>Szabo</a:t>
            </a:r>
            <a:endParaRPr lang="hu-HU" dirty="0"/>
          </a:p>
          <a:p>
            <a:r>
              <a:rPr lang="hu-HU" dirty="0"/>
              <a:t>Láncon futó program és adat</a:t>
            </a:r>
          </a:p>
          <a:p>
            <a:r>
              <a:rPr lang="hu-HU" dirty="0"/>
              <a:t>Két fél közötti megállapodás</a:t>
            </a:r>
          </a:p>
          <a:p>
            <a:r>
              <a:rPr lang="hu-HU" dirty="0"/>
              <a:t>A </a:t>
            </a:r>
            <a:r>
              <a:rPr lang="hu-HU" dirty="0" err="1"/>
              <a:t>contract</a:t>
            </a:r>
            <a:r>
              <a:rPr lang="hu-HU" dirty="0"/>
              <a:t> futásának eredménye a láncra kerül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186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2835BA-A3DF-A814-6E25-D4B4DFC0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SmartContract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0505AB-03FE-F5C5-2067-C2509244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919"/>
          </a:xfrm>
        </p:spPr>
        <p:txBody>
          <a:bodyPr>
            <a:normAutofit/>
          </a:bodyPr>
          <a:lstStyle/>
          <a:p>
            <a:r>
              <a:rPr lang="hu-HU" dirty="0"/>
              <a:t>Költségbe kerül egy létrehozása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Contract</a:t>
            </a:r>
            <a:r>
              <a:rPr lang="hu-HU" dirty="0">
                <a:sym typeface="Wingdings" panose="05000000000000000000" pitchFamily="2" charset="2"/>
              </a:rPr>
              <a:t> fiók</a:t>
            </a:r>
          </a:p>
          <a:p>
            <a:r>
              <a:rPr lang="hu-HU" dirty="0">
                <a:sym typeface="Wingdings" panose="05000000000000000000" pitchFamily="2" charset="2"/>
              </a:rPr>
              <a:t>Tranzakciók megváltoztathatják az állapotát</a:t>
            </a:r>
          </a:p>
          <a:p>
            <a:r>
              <a:rPr lang="hu-HU" dirty="0">
                <a:sym typeface="Wingdings" panose="05000000000000000000" pitchFamily="2" charset="2"/>
              </a:rPr>
              <a:t>Nincs privát kulcs</a:t>
            </a:r>
          </a:p>
          <a:p>
            <a:r>
              <a:rPr lang="hu-HU" dirty="0">
                <a:sym typeface="Wingdings" panose="05000000000000000000" pitchFamily="2" charset="2"/>
              </a:rPr>
              <a:t>A kód vezérli a működésüket</a:t>
            </a:r>
            <a:r>
              <a:rPr lang="hu-HU" dirty="0"/>
              <a:t> </a:t>
            </a:r>
          </a:p>
          <a:p>
            <a:r>
              <a:rPr lang="hu-HU" dirty="0"/>
              <a:t>Bárki számára elérhető „szolgáltatás”, amelyet igénybe vehetnek</a:t>
            </a:r>
          </a:p>
          <a:p>
            <a:r>
              <a:rPr lang="hu-HU" dirty="0"/>
              <a:t>Nem lehet törölni őket, módosítás mentesek</a:t>
            </a:r>
          </a:p>
          <a:p>
            <a:r>
              <a:rPr lang="hu-HU" dirty="0"/>
              <a:t>Visszavonhatatlan az interakció velük</a:t>
            </a:r>
          </a:p>
          <a:p>
            <a:r>
              <a:rPr lang="hu-HU" b="1" dirty="0" err="1"/>
              <a:t>Permissionless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804366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F949DF-C8D8-76B7-B406-6C421DD4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Solidity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791F33-90F2-8449-BE23-30D40700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contract-oriented</a:t>
            </a:r>
            <a:r>
              <a:rPr lang="hu-HU" dirty="0"/>
              <a:t> és </a:t>
            </a:r>
            <a:r>
              <a:rPr lang="hu-HU" dirty="0" err="1"/>
              <a:t>öröklődésesen</a:t>
            </a:r>
            <a:r>
              <a:rPr lang="hu-HU" dirty="0"/>
              <a:t> objektum orientált</a:t>
            </a:r>
          </a:p>
          <a:p>
            <a:r>
              <a:rPr lang="hu-HU" dirty="0" err="1"/>
              <a:t>high-level</a:t>
            </a:r>
            <a:endParaRPr lang="hu-HU" dirty="0"/>
          </a:p>
          <a:p>
            <a:r>
              <a:rPr lang="hu-HU" dirty="0"/>
              <a:t>C++, Python, JavaScript</a:t>
            </a:r>
          </a:p>
          <a:p>
            <a:r>
              <a:rPr lang="hu-HU" dirty="0"/>
              <a:t>Jó támogatás</a:t>
            </a:r>
          </a:p>
          <a:p>
            <a:r>
              <a:rPr lang="hu-HU" dirty="0"/>
              <a:t>Típusos nyelv</a:t>
            </a:r>
          </a:p>
          <a:p>
            <a:pPr lvl="1"/>
            <a:endParaRPr lang="hu-HU" b="1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746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A9A541-94D1-EE20-C104-081EE5F4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Típusok	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131D23-F2E4-BC6A-5C14-294C5264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Egyszerű</a:t>
            </a:r>
          </a:p>
          <a:p>
            <a:pPr lvl="1"/>
            <a:r>
              <a:rPr lang="hu-HU" b="1" dirty="0" err="1"/>
              <a:t>Booleans</a:t>
            </a:r>
            <a:endParaRPr lang="hu-HU" b="1" dirty="0"/>
          </a:p>
          <a:p>
            <a:pPr lvl="1"/>
            <a:r>
              <a:rPr lang="hu-HU" b="1" dirty="0" err="1"/>
              <a:t>Integers</a:t>
            </a:r>
            <a:r>
              <a:rPr lang="hu-HU" b="1" dirty="0"/>
              <a:t>: Bit műveletek is</a:t>
            </a:r>
          </a:p>
          <a:p>
            <a:pPr lvl="1"/>
            <a:r>
              <a:rPr lang="hu-HU" b="1" dirty="0" err="1"/>
              <a:t>Address</a:t>
            </a:r>
            <a:r>
              <a:rPr lang="hu-HU" b="1" dirty="0"/>
              <a:t>: </a:t>
            </a:r>
            <a:r>
              <a:rPr lang="hu-HU" dirty="0"/>
              <a:t>20 byte</a:t>
            </a:r>
          </a:p>
          <a:p>
            <a:pPr lvl="1"/>
            <a:r>
              <a:rPr lang="hu-HU" b="1" dirty="0" err="1"/>
              <a:t>String</a:t>
            </a:r>
            <a:endParaRPr lang="hu-HU" b="1" dirty="0"/>
          </a:p>
          <a:p>
            <a:pPr lvl="1"/>
            <a:r>
              <a:rPr lang="hu-HU" b="1" dirty="0"/>
              <a:t>Referencia</a:t>
            </a:r>
          </a:p>
          <a:p>
            <a:r>
              <a:rPr lang="hu-HU" b="1" dirty="0"/>
              <a:t>Összetett</a:t>
            </a:r>
          </a:p>
          <a:p>
            <a:pPr lvl="1"/>
            <a:r>
              <a:rPr lang="hu-HU" b="1" dirty="0" err="1"/>
              <a:t>Struct</a:t>
            </a:r>
            <a:r>
              <a:rPr lang="hu-HU" b="1" dirty="0"/>
              <a:t> </a:t>
            </a:r>
          </a:p>
          <a:p>
            <a:pPr lvl="1"/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736481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B64217-42F1-ED21-E897-D41BBF35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Remix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3A721E-8FF6-149C-113A-68F7DAFA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70FF28-BD84-B074-CEC6-41D72DF5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04" y="1621198"/>
            <a:ext cx="8546592" cy="47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6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1E0A68-8E11-9FF2-86F8-C30D01E8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Ganache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029BAB-BCFD-EFFD-6630-78076399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601A67-408A-017E-FB7A-482E313A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4" y="1530678"/>
            <a:ext cx="7967472" cy="53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3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224523-2994-1186-7901-C94B9D53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dApp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F42BF7-9EB8-EA41-7D88-CDC1C884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Elosztott rendszerek felett</a:t>
            </a:r>
          </a:p>
          <a:p>
            <a:r>
              <a:rPr lang="hu-HU" dirty="0"/>
              <a:t>Cél: </a:t>
            </a:r>
          </a:p>
          <a:p>
            <a:pPr lvl="1"/>
            <a:r>
              <a:rPr lang="hu-HU" dirty="0"/>
              <a:t>DAO - </a:t>
            </a:r>
            <a:r>
              <a:rPr lang="hu-HU" dirty="0" err="1"/>
              <a:t>Decentralized</a:t>
            </a:r>
            <a:r>
              <a:rPr lang="hu-HU" dirty="0"/>
              <a:t> </a:t>
            </a:r>
            <a:r>
              <a:rPr lang="hu-HU" dirty="0" err="1"/>
              <a:t>Autonomous</a:t>
            </a:r>
            <a:r>
              <a:rPr lang="hu-HU" dirty="0"/>
              <a:t> </a:t>
            </a:r>
            <a:r>
              <a:rPr lang="hu-HU" dirty="0" err="1"/>
              <a:t>Organizations</a:t>
            </a:r>
            <a:endParaRPr lang="hu-HU" dirty="0"/>
          </a:p>
          <a:p>
            <a:pPr lvl="1"/>
            <a:r>
              <a:rPr lang="hu-HU" dirty="0"/>
              <a:t>Átlátható</a:t>
            </a:r>
          </a:p>
          <a:p>
            <a:pPr lvl="1"/>
            <a:r>
              <a:rPr lang="hu-HU" dirty="0"/>
              <a:t>Harmadik féltől mentes</a:t>
            </a:r>
          </a:p>
          <a:p>
            <a:pPr lvl="2"/>
            <a:r>
              <a:rPr lang="hu-HU" dirty="0"/>
              <a:t>Nincs </a:t>
            </a:r>
            <a:r>
              <a:rPr lang="hu-HU" dirty="0" err="1"/>
              <a:t>SoP</a:t>
            </a:r>
            <a:r>
              <a:rPr lang="hu-HU" dirty="0"/>
              <a:t>, nincs „nagytestvér”</a:t>
            </a:r>
          </a:p>
          <a:p>
            <a:pPr lvl="2"/>
            <a:r>
              <a:rPr lang="hu-HU" dirty="0"/>
              <a:t>Nincs cenzúra</a:t>
            </a:r>
          </a:p>
          <a:p>
            <a:r>
              <a:rPr lang="hu-HU" dirty="0"/>
              <a:t>Leggyakrabban blokklánc alapút értik alatta</a:t>
            </a:r>
          </a:p>
          <a:p>
            <a:pPr lvl="1"/>
            <a:r>
              <a:rPr lang="hu-HU" dirty="0"/>
              <a:t>Adatfeldolgozás és tárolás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3478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85DEC-82A6-0198-4ED0-069F6BF7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534F8-0832-8D15-1EC5-AFC4CC3DE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0DF16B-A700-64FB-FA70-53A23496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89" y="1154546"/>
            <a:ext cx="8400222" cy="45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7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2D734-EA1B-005E-F4FB-49310FAA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Szabványos struktúra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996400-1876-AB9B-525F-6B72F2E3F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err="1"/>
              <a:t>State</a:t>
            </a:r>
            <a:r>
              <a:rPr lang="hu-HU" b="1" dirty="0"/>
              <a:t> </a:t>
            </a:r>
            <a:r>
              <a:rPr lang="hu-HU" b="1" dirty="0" err="1"/>
              <a:t>Variables</a:t>
            </a:r>
            <a:endParaRPr lang="hu-HU" b="1" dirty="0"/>
          </a:p>
          <a:p>
            <a:r>
              <a:rPr lang="hu-HU" b="1" dirty="0" err="1"/>
              <a:t>Functions</a:t>
            </a:r>
            <a:endParaRPr lang="hu-HU" b="1" dirty="0"/>
          </a:p>
          <a:p>
            <a:r>
              <a:rPr lang="hu-HU" b="1" dirty="0" err="1"/>
              <a:t>Function</a:t>
            </a:r>
            <a:r>
              <a:rPr lang="hu-HU" b="1" dirty="0"/>
              <a:t> </a:t>
            </a:r>
            <a:r>
              <a:rPr lang="hu-HU" b="1" dirty="0" err="1"/>
              <a:t>Modifiers</a:t>
            </a:r>
            <a:endParaRPr lang="hu-HU" b="1" dirty="0"/>
          </a:p>
          <a:p>
            <a:r>
              <a:rPr lang="hu-HU" b="1" dirty="0" err="1"/>
              <a:t>Events</a:t>
            </a:r>
            <a:endParaRPr lang="hu-HU" b="1" dirty="0"/>
          </a:p>
          <a:p>
            <a:r>
              <a:rPr lang="hu-HU" b="1" dirty="0" err="1"/>
              <a:t>Errors</a:t>
            </a:r>
            <a:endParaRPr lang="hu-HU" b="1" dirty="0"/>
          </a:p>
          <a:p>
            <a:r>
              <a:rPr lang="hu-HU" b="1" dirty="0" err="1"/>
              <a:t>Struct</a:t>
            </a:r>
            <a:r>
              <a:rPr lang="hu-HU" b="1" dirty="0"/>
              <a:t> </a:t>
            </a:r>
            <a:r>
              <a:rPr lang="hu-HU" b="1" dirty="0" err="1"/>
              <a:t>Types</a:t>
            </a:r>
            <a:endParaRPr lang="hu-HU" b="1" dirty="0"/>
          </a:p>
          <a:p>
            <a:r>
              <a:rPr lang="hu-HU" b="1" dirty="0" err="1"/>
              <a:t>Enum</a:t>
            </a:r>
            <a:r>
              <a:rPr lang="hu-HU" b="1" dirty="0"/>
              <a:t> </a:t>
            </a:r>
            <a:r>
              <a:rPr lang="hu-HU" b="1" dirty="0" err="1"/>
              <a:t>Types</a:t>
            </a:r>
            <a:endParaRPr lang="hu-HU" b="1" dirty="0"/>
          </a:p>
          <a:p>
            <a:endParaRPr lang="hu-HU" b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0595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85DEC-82A6-0198-4ED0-069F6BF7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534F8-0832-8D15-1EC5-AFC4CC3DE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0DF16B-A700-64FB-FA70-53A23496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89" y="1154546"/>
            <a:ext cx="8400222" cy="45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6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23E91C-1E04-AA0E-CEC3-9C8CBC71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fájlok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0299EC-8340-59E2-5138-530628D5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220962-C3E1-7E55-1413-CE3385AA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13" y="1834500"/>
            <a:ext cx="3572374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0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26AABE-74A0-FF4D-F274-23379C51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Compiler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57429B-20E1-DCFD-CE28-B57FF0B2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C05BDD-81BF-43B5-998D-7CF520DE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2" y="2143660"/>
            <a:ext cx="351521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1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05AC8-811E-11CC-B6C7-F45E501E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Deploy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2EB64A-7BF1-1856-B53C-EF439E26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5BD3B9E-5EEE-1E43-D2A8-32C6442D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32" y="0"/>
            <a:ext cx="271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274BB7-2702-0153-EDED-D8F30658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Gabache</a:t>
            </a:r>
            <a:r>
              <a:rPr lang="hu-HU" dirty="0"/>
              <a:t> </a:t>
            </a:r>
            <a:r>
              <a:rPr lang="hu-HU" dirty="0" err="1"/>
              <a:t>belállítás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E57843-B460-F5FD-50BA-099E5618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54C521F-62C4-8A49-9049-46BE39A4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137" y="1448142"/>
            <a:ext cx="2857726" cy="510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8F829A-F1FA-0A68-3C6C-532F7710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95CBC-153F-70B7-DD04-FDBCDAB8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36E25B3-708F-C02A-7499-C9A87145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1876208"/>
            <a:ext cx="4829849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61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E37235-0A12-12BC-1446-D34997C8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Compile</a:t>
            </a:r>
            <a:r>
              <a:rPr lang="hu-HU" dirty="0"/>
              <a:t> és helyes </a:t>
            </a:r>
            <a:r>
              <a:rPr lang="hu-HU" dirty="0" err="1"/>
              <a:t>compiler</a:t>
            </a:r>
            <a:r>
              <a:rPr lang="hu-HU" dirty="0"/>
              <a:t> verzió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5A6538-C4D2-2310-CA90-30D03481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FDDA68E-D3C6-B450-D17F-F0119D2D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45" y="1592110"/>
            <a:ext cx="2832910" cy="48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16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C5996-9F39-4E63-895C-2CE3107B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Deploy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A530D-1C27-94A5-3B18-93C699C0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Kihelyezés a láncra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56BDEA-A37D-8150-FA81-91E41361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25" y="1651286"/>
            <a:ext cx="3228150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88E3CE-104E-B25F-576D-186D56AF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 descr="A képen szöveg, képernyőkép, Grafika, kör látható&#10;&#10;Automatikusan generált leírás">
            <a:extLst>
              <a:ext uri="{FF2B5EF4-FFF2-40B4-BE49-F238E27FC236}">
                <a16:creationId xmlns:a16="http://schemas.microsoft.com/office/drawing/2014/main" id="{FBCFBA2F-C870-B5E6-943D-2792013A3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8" y="1253331"/>
            <a:ext cx="7567544" cy="4351338"/>
          </a:xfrm>
        </p:spPr>
      </p:pic>
    </p:spTree>
    <p:extLst>
      <p:ext uri="{BB962C8B-B14F-4D97-AF65-F5344CB8AC3E}">
        <p14:creationId xmlns:p14="http://schemas.microsoft.com/office/powerpoint/2010/main" val="419450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60A74A-A04A-2D5E-2B43-22EFCBE2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B14C02-2EB8-62E2-E1B9-7F080CD50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BED5EF-A85F-4EEF-2380-AB23944F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47" y="0"/>
            <a:ext cx="2753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0ED299-5DD1-4547-0F27-26118B2A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158031-7658-89E4-0737-73C031DED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8BF18E2-CA32-41E9-F920-795DCD1A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66" y="2971736"/>
            <a:ext cx="2810267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6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EC398D-47D8-25AA-6CFA-9DFD8C4A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E564D83-D2A1-EDD5-5C94-AC1A08B3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2056521-91EB-010D-3895-747515B6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794970"/>
            <a:ext cx="910717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53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BCA7C-804F-B2B2-3CE2-056A0745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8F5C93-724F-87CD-3F3B-F2A6A6E2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84E9DBC-5688-CE3F-A596-01A7D046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00AAB4-F8D0-1A3C-C330-7AD0C020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D764E2-22B6-841A-60E7-806E10A4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568850-81DB-7BD5-7C4D-FD0CD53A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BA96B5-AC0C-0E8C-A32C-40AA981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810760-592D-2C68-64A0-99BD3D91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>
                <a:effectLst/>
              </a:rPr>
              <a:t>Address</a:t>
            </a:r>
            <a:r>
              <a:rPr lang="hu-HU" dirty="0">
                <a:effectLst/>
              </a:rPr>
              <a:t>: 0x76ff69Fa57a24DA4e4d409DcE79EC4b0C5491959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2221A22-03E5-BCEA-C888-06977DA1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682" y="2667608"/>
            <a:ext cx="276263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2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0FE2B-AAB7-804C-A231-D8515BED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3C1E33-CC34-F472-AEE6-2C5FC25A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4346260-1673-C147-ED1E-8B60B56B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342DB7-E565-112B-A57D-789D105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ABI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5643E62-6051-4EAC-3E18-D212E9B9B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808" y="737233"/>
            <a:ext cx="4596384" cy="5383534"/>
          </a:xfrm>
        </p:spPr>
      </p:pic>
    </p:spTree>
    <p:extLst>
      <p:ext uri="{BB962C8B-B14F-4D97-AF65-F5344CB8AC3E}">
        <p14:creationId xmlns:p14="http://schemas.microsoft.com/office/powerpoint/2010/main" val="3389008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ECE8E9-BB16-FAD4-4352-65344DF7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Bytecode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33CEBA-CC78-5509-5617-D1B832D6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C97C9BC-7E82-95A4-0C9A-E4762E6C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2414446"/>
            <a:ext cx="590632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4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00AAB4-F8D0-1A3C-C330-7AD0C020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D764E2-22B6-841A-60E7-806E10A4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568850-81DB-7BD5-7C4D-FD0CD53A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FD98C2-7AD7-FDE6-ADDB-AFD492FA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dApp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C6C86C-43B2-00FE-7D42-83D3CED2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Decentralizált, elosztott</a:t>
            </a:r>
          </a:p>
          <a:p>
            <a:r>
              <a:rPr lang="hu-HU" dirty="0"/>
              <a:t>Determinisztikus</a:t>
            </a:r>
          </a:p>
        </p:txBody>
      </p:sp>
      <p:pic>
        <p:nvPicPr>
          <p:cNvPr id="5" name="Kép 4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EB188A62-F3BE-0E35-9FC2-AF921EBBE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96" y="0"/>
            <a:ext cx="7331103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2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B3950-699D-F939-B81F-8F5443DE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0491F0-86E5-4397-8F6D-1FFC6B8CD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3D89AA2-42C3-6345-E31E-24E3DDA1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" y="1615544"/>
            <a:ext cx="11106912" cy="36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39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985CE2-6FDE-0967-76F0-F4C4932D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C9860A-CADE-0797-BBF8-3263C6DB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CC00971-A484-3DCE-9225-E778F8EB8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846168"/>
            <a:ext cx="10290048" cy="3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3CAE65-9B6D-13CE-0111-7BE97C90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Előnyök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61EC36-4CE7-3437-BD5C-D2AFABD8B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b="1" dirty="0" err="1"/>
              <a:t>Zero</a:t>
            </a:r>
            <a:r>
              <a:rPr lang="hu-HU" b="1" dirty="0"/>
              <a:t> </a:t>
            </a:r>
            <a:r>
              <a:rPr lang="hu-HU" b="1" dirty="0" err="1"/>
              <a:t>downtime</a:t>
            </a:r>
            <a:endParaRPr lang="hu-HU" b="1" dirty="0"/>
          </a:p>
          <a:p>
            <a:r>
              <a:rPr lang="hu-HU" b="1" dirty="0" err="1"/>
              <a:t>Resistance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censorship</a:t>
            </a:r>
            <a:endParaRPr lang="hu-HU" b="1" dirty="0"/>
          </a:p>
          <a:p>
            <a:r>
              <a:rPr lang="hu-HU" b="1" dirty="0" err="1"/>
              <a:t>Complete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r>
              <a:rPr lang="hu-HU" b="1" dirty="0"/>
              <a:t> </a:t>
            </a:r>
            <a:r>
              <a:rPr lang="hu-HU" b="1" dirty="0" err="1"/>
              <a:t>integrity</a:t>
            </a:r>
            <a:endParaRPr lang="hu-HU" b="1" dirty="0"/>
          </a:p>
          <a:p>
            <a:r>
              <a:rPr lang="hu-HU" b="1" dirty="0" err="1"/>
              <a:t>Trustless</a:t>
            </a:r>
            <a:r>
              <a:rPr lang="hu-HU" b="1" dirty="0"/>
              <a:t> </a:t>
            </a:r>
            <a:r>
              <a:rPr lang="hu-HU" b="1" dirty="0" err="1"/>
              <a:t>computation</a:t>
            </a:r>
            <a:r>
              <a:rPr lang="hu-HU" b="1" dirty="0"/>
              <a:t>/</a:t>
            </a:r>
            <a:r>
              <a:rPr lang="hu-HU" b="1" dirty="0" err="1"/>
              <a:t>verifiable</a:t>
            </a:r>
            <a:r>
              <a:rPr lang="hu-HU" b="1" dirty="0"/>
              <a:t> </a:t>
            </a:r>
            <a:r>
              <a:rPr lang="hu-HU" b="1" dirty="0" err="1"/>
              <a:t>behavior</a:t>
            </a:r>
            <a:endParaRPr lang="hu-HU" b="1" dirty="0"/>
          </a:p>
          <a:p>
            <a:r>
              <a:rPr lang="hu-HU" b="1" dirty="0" err="1"/>
              <a:t>User</a:t>
            </a:r>
            <a:r>
              <a:rPr lang="hu-HU" b="1" dirty="0"/>
              <a:t> </a:t>
            </a:r>
            <a:r>
              <a:rPr lang="hu-HU" b="1" dirty="0" err="1"/>
              <a:t>Control</a:t>
            </a:r>
            <a:endParaRPr lang="hu-HU" b="1" dirty="0"/>
          </a:p>
          <a:p>
            <a:r>
              <a:rPr lang="hu-HU" b="1" dirty="0" err="1"/>
              <a:t>Reduced</a:t>
            </a:r>
            <a:r>
              <a:rPr lang="hu-HU" b="1" dirty="0"/>
              <a:t> </a:t>
            </a:r>
            <a:r>
              <a:rPr lang="hu-HU" b="1" dirty="0" err="1"/>
              <a:t>intermediaries</a:t>
            </a:r>
            <a:endParaRPr lang="hu-HU" b="1" dirty="0"/>
          </a:p>
          <a:p>
            <a:r>
              <a:rPr lang="hu-HU" b="1" dirty="0" err="1"/>
              <a:t>Accessibility</a:t>
            </a:r>
            <a:endParaRPr lang="hu-HU" b="1" dirty="0"/>
          </a:p>
          <a:p>
            <a:r>
              <a:rPr lang="hu-HU" b="1" dirty="0"/>
              <a:t>Turing </a:t>
            </a:r>
            <a:r>
              <a:rPr lang="hu-HU" b="1" dirty="0" err="1"/>
              <a:t>complete</a:t>
            </a:r>
            <a:endParaRPr lang="hu-HU" b="1" dirty="0"/>
          </a:p>
          <a:p>
            <a:r>
              <a:rPr lang="hu-HU" b="1" dirty="0" err="1"/>
              <a:t>Trustless</a:t>
            </a:r>
            <a:r>
              <a:rPr lang="hu-HU" b="1" dirty="0"/>
              <a:t> </a:t>
            </a:r>
            <a:r>
              <a:rPr lang="hu-HU" b="1" dirty="0" err="1"/>
              <a:t>Transactions</a:t>
            </a:r>
            <a:endParaRPr lang="hu-HU" dirty="0"/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928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4C9C07-9708-BB63-842A-21E159D8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Gyakori alkalmazások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DE3CC9-E438-C286-EE70-C66F1A7B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DeFi</a:t>
            </a:r>
            <a:r>
              <a:rPr lang="hu-HU" dirty="0"/>
              <a:t> – decentralizált pénzügyek</a:t>
            </a:r>
          </a:p>
          <a:p>
            <a:r>
              <a:rPr lang="hu-HU" dirty="0"/>
              <a:t>Ellátási lánc </a:t>
            </a:r>
          </a:p>
          <a:p>
            <a:r>
              <a:rPr lang="hu-HU" dirty="0"/>
              <a:t>Identitások kezelése</a:t>
            </a:r>
          </a:p>
          <a:p>
            <a:pPr lvl="1"/>
            <a:r>
              <a:rPr lang="hu-HU" dirty="0"/>
              <a:t>PKI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693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0856611-69B3-473D-1E5F-51088F9F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763" y="319377"/>
            <a:ext cx="6305247" cy="385156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AF366CB-404A-3459-8D13-42275E60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1B03841-DA45-6C5E-F657-ACB57A173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990" y="2187285"/>
            <a:ext cx="7058487" cy="4351338"/>
          </a:xfrm>
        </p:spPr>
      </p:pic>
    </p:spTree>
    <p:extLst>
      <p:ext uri="{BB962C8B-B14F-4D97-AF65-F5344CB8AC3E}">
        <p14:creationId xmlns:p14="http://schemas.microsoft.com/office/powerpoint/2010/main" val="324756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02BADE-4F63-FB3E-A4A5-732E2FF7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Supply</a:t>
            </a:r>
            <a:r>
              <a:rPr lang="hu-HU" dirty="0"/>
              <a:t> </a:t>
            </a:r>
            <a:r>
              <a:rPr lang="hu-HU" dirty="0" err="1"/>
              <a:t>chain</a:t>
            </a:r>
            <a:endParaRPr lang="hu-HU" dirty="0"/>
          </a:p>
        </p:txBody>
      </p:sp>
      <p:pic>
        <p:nvPicPr>
          <p:cNvPr id="5" name="Tartalom helye 4" descr="A képen szöveg, kör, diagram, Betűtípus látható&#10;&#10;Automatikusan generált leírás">
            <a:extLst>
              <a:ext uri="{FF2B5EF4-FFF2-40B4-BE49-F238E27FC236}">
                <a16:creationId xmlns:a16="http://schemas.microsoft.com/office/drawing/2014/main" id="{24AFD7E4-E9DB-4AF9-1A3F-BD034A710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527" y="109947"/>
            <a:ext cx="4086473" cy="4351338"/>
          </a:xfrm>
        </p:spPr>
      </p:pic>
      <p:pic>
        <p:nvPicPr>
          <p:cNvPr id="7" name="Kép 6" descr="A képen szöveg, diagram, képernyőkép, tervezés látható&#10;&#10;Automatikusan generált leírás">
            <a:extLst>
              <a:ext uri="{FF2B5EF4-FFF2-40B4-BE49-F238E27FC236}">
                <a16:creationId xmlns:a16="http://schemas.microsoft.com/office/drawing/2014/main" id="{B171F495-24FA-1A50-5EB8-F7024483E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450"/>
            <a:ext cx="80962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5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344</Words>
  <Application>Microsoft Office PowerPoint</Application>
  <PresentationFormat>Szélesvásznú</PresentationFormat>
  <Paragraphs>142</Paragraphs>
  <Slides>51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Wingdings</vt:lpstr>
      <vt:lpstr>Office-téma</vt:lpstr>
      <vt:lpstr>Blokklánc alapú alkalmazások</vt:lpstr>
      <vt:lpstr>Blokklánc</vt:lpstr>
      <vt:lpstr>dApp</vt:lpstr>
      <vt:lpstr>PowerPoint-bemutató</vt:lpstr>
      <vt:lpstr>dApp</vt:lpstr>
      <vt:lpstr>Előnyök</vt:lpstr>
      <vt:lpstr>Gyakori alkalmazások</vt:lpstr>
      <vt:lpstr>PowerPoint-bemutató</vt:lpstr>
      <vt:lpstr>Supply chain</vt:lpstr>
      <vt:lpstr>PowerPoint-bemutató</vt:lpstr>
      <vt:lpstr>PowerPoint-bemutató</vt:lpstr>
      <vt:lpstr>PowerPoint-bemutató</vt:lpstr>
      <vt:lpstr>dApp fejlesztés elemei</vt:lpstr>
      <vt:lpstr>PowerPoint-bemutató</vt:lpstr>
      <vt:lpstr>PowerPoint-bemutató</vt:lpstr>
      <vt:lpstr>PowerPoint-bemutató</vt:lpstr>
      <vt:lpstr>PowerPoint-bemutató</vt:lpstr>
      <vt:lpstr>Láncok </vt:lpstr>
      <vt:lpstr>Ethereum</vt:lpstr>
      <vt:lpstr>Tranzakció</vt:lpstr>
      <vt:lpstr>Fiók</vt:lpstr>
      <vt:lpstr>Externally-owned</vt:lpstr>
      <vt:lpstr>Contract</vt:lpstr>
      <vt:lpstr>SmartContract</vt:lpstr>
      <vt:lpstr>SmartContract</vt:lpstr>
      <vt:lpstr>Solidity</vt:lpstr>
      <vt:lpstr>Típusok </vt:lpstr>
      <vt:lpstr>Remix</vt:lpstr>
      <vt:lpstr>Ganache</vt:lpstr>
      <vt:lpstr>PowerPoint-bemutató</vt:lpstr>
      <vt:lpstr>Szabványos struktúra</vt:lpstr>
      <vt:lpstr>PowerPoint-bemutató</vt:lpstr>
      <vt:lpstr>Projekt fájlok</vt:lpstr>
      <vt:lpstr>Compiler</vt:lpstr>
      <vt:lpstr>Deploy</vt:lpstr>
      <vt:lpstr>Gabache belállítás</vt:lpstr>
      <vt:lpstr>PowerPoint-bemutató</vt:lpstr>
      <vt:lpstr>Compile és helyes compiler verzió</vt:lpstr>
      <vt:lpstr>Deploy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ABI</vt:lpstr>
      <vt:lpstr>Bytecode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Blokklánc alapú alkalmazások</dc:title>
  <dc:creator>Girászi Tamás</dc:creator>
  <cp:lastModifiedBy>Girászi Tamás</cp:lastModifiedBy>
  <cp:revision>44</cp:revision>
  <dcterms:created xsi:type="dcterms:W3CDTF">2024-05-10T15:44:02Z</dcterms:created>
  <dcterms:modified xsi:type="dcterms:W3CDTF">2024-05-13T00:46:13Z</dcterms:modified>
</cp:coreProperties>
</file>